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7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nfluenza%20semana%205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 A INFLUENZA PERIODO INVERNAL 2016-2017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2406428528802927E-2"/>
          <c:y val="0.10695610965296004"/>
          <c:w val="0.91451730980811996"/>
          <c:h val="0.73380468066491755"/>
        </c:manualLayout>
      </c:layout>
      <c:barChart>
        <c:barDir val="col"/>
        <c:grouping val="clustered"/>
        <c:ser>
          <c:idx val="0"/>
          <c:order val="0"/>
          <c:tx>
            <c:strRef>
              <c:f>grafica!$D$2</c:f>
              <c:strCache>
                <c:ptCount val="1"/>
                <c:pt idx="0">
                  <c:v>PROB 224</c:v>
                </c:pt>
              </c:strCache>
            </c:strRef>
          </c:tx>
          <c:spPr>
            <a:solidFill>
              <a:schemeClr val="accent1">
                <a:alpha val="58000"/>
              </a:schemeClr>
            </a:solidFill>
          </c:spPr>
          <c:cat>
            <c:strRef>
              <c:f>grafica!$C$3:$C$22</c:f>
              <c:strCache>
                <c:ptCount val="20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</c:strCache>
            </c:strRef>
          </c:cat>
          <c:val>
            <c:numRef>
              <c:f>grafica!$D$3:$D$22</c:f>
              <c:numCache>
                <c:formatCode>General</c:formatCode>
                <c:ptCount val="20"/>
                <c:pt idx="0">
                  <c:v>4</c:v>
                </c:pt>
                <c:pt idx="1">
                  <c:v>13</c:v>
                </c:pt>
                <c:pt idx="2">
                  <c:v>15</c:v>
                </c:pt>
                <c:pt idx="3">
                  <c:v>9</c:v>
                </c:pt>
                <c:pt idx="4">
                  <c:v>3</c:v>
                </c:pt>
                <c:pt idx="5">
                  <c:v>12</c:v>
                </c:pt>
                <c:pt idx="6">
                  <c:v>4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7</c:v>
                </c:pt>
                <c:pt idx="11">
                  <c:v>8</c:v>
                </c:pt>
                <c:pt idx="12">
                  <c:v>4</c:v>
                </c:pt>
                <c:pt idx="13">
                  <c:v>14</c:v>
                </c:pt>
                <c:pt idx="14">
                  <c:v>9</c:v>
                </c:pt>
                <c:pt idx="15">
                  <c:v>17</c:v>
                </c:pt>
                <c:pt idx="16">
                  <c:v>26</c:v>
                </c:pt>
                <c:pt idx="17">
                  <c:v>17</c:v>
                </c:pt>
                <c:pt idx="18">
                  <c:v>23</c:v>
                </c:pt>
                <c:pt idx="19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grafica!$E$2</c:f>
              <c:strCache>
                <c:ptCount val="1"/>
                <c:pt idx="0">
                  <c:v>CONF 22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grafica!$C$3:$C$22</c:f>
              <c:strCache>
                <c:ptCount val="20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  <c:pt idx="19">
                  <c:v>0-07</c:v>
                </c:pt>
              </c:strCache>
            </c:strRef>
          </c:cat>
          <c:val>
            <c:numRef>
              <c:f>grafica!$E$3:$E$22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6</c:v>
                </c:pt>
                <c:pt idx="19">
                  <c:v>1</c:v>
                </c:pt>
              </c:numCache>
            </c:numRef>
          </c:val>
        </c:ser>
        <c:axId val="34591872"/>
        <c:axId val="34593792"/>
      </c:barChart>
      <c:catAx>
        <c:axId val="34591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PERIODO SEMANA 40 (2016) A SEMANA 7 (2017)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34593792"/>
        <c:crosses val="autoZero"/>
        <c:auto val="1"/>
        <c:lblAlgn val="ctr"/>
        <c:lblOffset val="100"/>
      </c:catAx>
      <c:valAx>
        <c:axId val="34593792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3459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330893063217026"/>
          <c:y val="0.25424577136191312"/>
          <c:w val="0.27349925489111615"/>
          <c:h val="0.16743438320210005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2017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GENERAL,SITUACION DE INFLUENZA 2016-2017.  EPIDEMIOLOGICA  # 05 AÑO 2017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20688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20 - 02 -2017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979711" y="1700808"/>
          <a:ext cx="5256585" cy="4325587"/>
        </p:xfrm>
        <a:graphic>
          <a:graphicData uri="http://schemas.openxmlformats.org/drawingml/2006/table">
            <a:tbl>
              <a:tblPr/>
              <a:tblGrid>
                <a:gridCol w="2456426"/>
                <a:gridCol w="863521"/>
                <a:gridCol w="905442"/>
                <a:gridCol w="1031196"/>
              </a:tblGrid>
              <a:tr h="1138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81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DIRECCION DE SERVICIOS DE SALUD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38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SUBDIRECCION DE EPIDEMILOGIA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38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04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05-2017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Principales Causas de Diagnóstico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27433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23,403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17.22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Enfermedades diarricas agudas **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3663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3,029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20.93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3530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3,594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-1.78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1518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1,523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-0.33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1163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899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29.37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1040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468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122.22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837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788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6.22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622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597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4.19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Enfermedades de Trasmision Sexual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405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298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35.91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275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-8.03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243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-16.21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Diabetes mellitus (ambas)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190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0.00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136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-56.41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127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259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-50.97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5.93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Síndrome febril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-53.60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94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4.26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Dengue no grave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73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1360.00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184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5.88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4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Arial"/>
                        </a:rPr>
                        <a:t>69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latin typeface="Arial"/>
                        </a:rPr>
                        <a:t>74</a:t>
                      </a:r>
                    </a:p>
                  </a:txBody>
                  <a:tcPr marL="5638" marR="5638" marT="5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>
                          <a:latin typeface="Calibri"/>
                        </a:rPr>
                        <a:t>-6.76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4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43,124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38,286</a:t>
                      </a:r>
                    </a:p>
                  </a:txBody>
                  <a:tcPr marL="5638" marR="5638" marT="56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>
                          <a:latin typeface="Calibri"/>
                        </a:rPr>
                        <a:t>12.64</a:t>
                      </a:r>
                    </a:p>
                  </a:txBody>
                  <a:tcPr marL="5638" marR="5638" marT="5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49"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849">
                <a:tc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Fuente: EPIMORBI-SUAVE. 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MX" sz="600" b="0" i="0" u="none" strike="noStrike">
                          <a:latin typeface="Arial"/>
                        </a:rPr>
                        <a:t>corte de la informacion 17-02-2017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58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58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58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8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58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849">
                <a:tc>
                  <a:txBody>
                    <a:bodyPr/>
                    <a:lstStyle/>
                    <a:p>
                      <a:pPr algn="l" fontAlgn="b"/>
                      <a:endParaRPr lang="es-MX" sz="5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8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5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600" b="0" i="0" u="none" strike="noStrike" dirty="0">
                        <a:latin typeface="Arial"/>
                      </a:endParaRPr>
                    </a:p>
                  </a:txBody>
                  <a:tcPr marL="5638" marR="5638" marT="56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BCS. INFLUENZA PERIODO 2016-2017 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14" name="1 Gráfico"/>
          <p:cNvGraphicFramePr/>
          <p:nvPr/>
        </p:nvGraphicFramePr>
        <p:xfrm>
          <a:off x="683568" y="2132856"/>
          <a:ext cx="799288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14 Flecha arriba"/>
          <p:cNvSpPr/>
          <p:nvPr/>
        </p:nvSpPr>
        <p:spPr>
          <a:xfrm>
            <a:off x="5940152" y="2636912"/>
            <a:ext cx="72008" cy="288032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5076056" y="4005064"/>
            <a:ext cx="576064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chemeClr val="bg1"/>
                </a:solidFill>
              </a:rPr>
              <a:t>2016</a:t>
            </a:r>
            <a:endParaRPr lang="es-MX" sz="1100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444208" y="2708920"/>
            <a:ext cx="576064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chemeClr val="bg1"/>
                </a:solidFill>
              </a:rPr>
              <a:t>2017</a:t>
            </a:r>
            <a:endParaRPr lang="es-MX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356</Words>
  <Application>Microsoft Office PowerPoint</Application>
  <PresentationFormat>Presentación en pantalla (4:3)</PresentationFormat>
  <Paragraphs>115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2017</vt:lpstr>
      <vt:lpstr>MORBILIDAD GENERAL </vt:lpstr>
      <vt:lpstr>BCS. INFLUENZA PERIODO 2016-2017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156</cp:revision>
  <dcterms:created xsi:type="dcterms:W3CDTF">2014-01-30T02:50:58Z</dcterms:created>
  <dcterms:modified xsi:type="dcterms:W3CDTF">2017-04-07T20:32:39Z</dcterms:modified>
</cp:coreProperties>
</file>